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99"/>
    <a:srgbClr val="9933FF"/>
    <a:srgbClr val="006699"/>
    <a:srgbClr val="000066"/>
    <a:srgbClr val="FF0000"/>
    <a:srgbClr val="FAA362"/>
    <a:srgbClr val="5353FF"/>
    <a:srgbClr val="3EC1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6D76E9-7F02-4C9D-906A-9DA4320E1DE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CFF96B-BA5E-4D29-83F4-2314FDEA2C1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E20E1-5C36-4116-A854-1C756B7AB29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7B266-C54A-4C7D-9093-8BBBB7B83199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FF671-D58A-4C31-BDFE-129373AFC2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C6331-0F47-4EF9-8303-0ED708B9540A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1AE39-20C6-4C97-81C4-874A3CD37A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78128-0338-47E9-9469-249F20FAD1AA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6F6DA-CAE7-43FF-86A7-3AC5A18D1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5A0BC-E81E-4714-8E8C-DC0C6CC893F0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76EDF-09D7-4D80-9466-C93B47D3E8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E66D8-0E62-47EF-A59F-B45DF56E5447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1129B-04BD-4953-8B2D-AED846A6AC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0C70-1BCA-4488-953A-4CD3009544E2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7D565-30BE-4F06-BE4C-B35A714FDA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8DE92-E4BF-42DB-AF7A-2BDAB2A4B5D3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40744-58C6-43CF-B563-B3025EFE16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97D80-6CF4-46D1-8DC6-A90E661C49CB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4B095-A894-4455-BE62-1E2154F8F0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A1619-14F0-4CAC-97AA-3FF130CD1636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DAC6D-069A-4162-AD92-3666E30220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339EA-873D-463E-8436-8170EAE1B0F7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60407-B8D9-4B80-AF2F-B9C23D468C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08A5D-ED71-4AB6-BDDE-47E77AA4821F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6EB97-ED4F-4F2C-918B-510C82EA88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gradFill rotWithShape="1">
            <a:gsLst>
              <a:gs pos="0">
                <a:srgbClr val="5353FF"/>
              </a:gs>
              <a:gs pos="100000">
                <a:srgbClr val="5353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08725"/>
            <a:ext cx="1116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AA362"/>
                </a:solidFill>
              </a:defRPr>
            </a:lvl1pPr>
          </a:lstStyle>
          <a:p>
            <a:fld id="{FA1ADF4E-1BA7-41B9-B6B4-2EC8AC8D4F79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60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DAA03"/>
                </a:solidFill>
              </a:defRPr>
            </a:lvl1pPr>
          </a:lstStyle>
          <a:p>
            <a:r>
              <a:rPr lang="en-US" dirty="0"/>
              <a:t>Uganda Bureau of Statistics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Plot 9 Colville Street, Kampala Uganda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Website: www.ubos.org </a:t>
            </a:r>
          </a:p>
          <a:p>
            <a:r>
              <a:rPr lang="en-US" dirty="0"/>
              <a:t>Tel: +256(0)-41-4706000 </a:t>
            </a:r>
            <a:r>
              <a:rPr lang="en-US" dirty="0">
                <a:cs typeface="Arial" charset="0"/>
              </a:rPr>
              <a:t>¤</a:t>
            </a:r>
            <a:r>
              <a:rPr lang="en-US" dirty="0"/>
              <a:t> E-mail: ubos@ubos.org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08725"/>
            <a:ext cx="9001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AA362"/>
                </a:solidFill>
              </a:defRPr>
            </a:lvl1pPr>
          </a:lstStyle>
          <a:p>
            <a:fld id="{FF6E69A2-7C6C-4E0C-BF4E-5628C6A18A22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2" name="Picture 7" descr="logo_ubo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048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logo_emble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34375" y="0"/>
            <a:ext cx="8096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19050">
            <a:solidFill>
              <a:srgbClr val="5353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SzPct val="66000"/>
        <a:buFont typeface="Arial" charset="0"/>
        <a:buChar char="δ"/>
        <a:defRPr sz="2800">
          <a:solidFill>
            <a:srgbClr val="006699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SzPct val="75000"/>
        <a:buFont typeface="Arial" charset="0"/>
        <a:buChar char="σ"/>
        <a:defRPr sz="2400">
          <a:solidFill>
            <a:srgbClr val="333399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SzPct val="60000"/>
        <a:buFont typeface="Arial" charset="0"/>
        <a:buChar char="Ф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c.kibuga@ubo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kibug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809"/>
            <a:ext cx="7772400" cy="1224135"/>
          </a:xfrm>
        </p:spPr>
        <p:txBody>
          <a:bodyPr>
            <a:noAutofit/>
          </a:bodyPr>
          <a:lstStyle/>
          <a:p>
            <a:r>
              <a:rPr lang="en-GB" sz="1800" dirty="0" smtClean="0"/>
              <a:t>REGIONAL WORKSHOP ON DATA DISSEMINATION AND COMMUNICATION</a:t>
            </a:r>
            <a:br>
              <a:rPr lang="en-GB" sz="1800" dirty="0" smtClean="0"/>
            </a:br>
            <a:r>
              <a:rPr lang="en-GB" sz="1800" dirty="0" smtClean="0"/>
              <a:t>20 – 22 JUNE 2012</a:t>
            </a:r>
            <a:endParaRPr lang="en-US" sz="1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924944"/>
            <a:ext cx="6400800" cy="2711152"/>
          </a:xfrm>
        </p:spPr>
        <p:txBody>
          <a:bodyPr/>
          <a:lstStyle/>
          <a:p>
            <a:r>
              <a:rPr lang="en-GB" sz="2400" b="1" dirty="0" smtClean="0"/>
              <a:t>Emerging Trends in Data Exchange and Data </a:t>
            </a:r>
            <a:r>
              <a:rPr lang="en-GB" sz="2400" b="1" dirty="0" err="1" smtClean="0"/>
              <a:t>Hubbing</a:t>
            </a:r>
            <a:endParaRPr lang="en-GB" sz="2400" dirty="0" smtClean="0"/>
          </a:p>
          <a:p>
            <a:r>
              <a:rPr lang="en-GB" sz="2400" b="1" dirty="0" smtClean="0"/>
              <a:t>UGANDA</a:t>
            </a:r>
          </a:p>
          <a:p>
            <a:r>
              <a:rPr lang="en-GB" sz="1600" dirty="0" smtClean="0"/>
              <a:t>Dominic </a:t>
            </a:r>
            <a:r>
              <a:rPr lang="en-GB" sz="1600" dirty="0" err="1" smtClean="0"/>
              <a:t>Kibuga</a:t>
            </a:r>
            <a:endParaRPr lang="en-GB" sz="1600" dirty="0" smtClean="0"/>
          </a:p>
          <a:p>
            <a:r>
              <a:rPr lang="en-GB" sz="1600" dirty="0" smtClean="0"/>
              <a:t>Uganda Bureau of Statistics (UBOS)</a:t>
            </a:r>
          </a:p>
          <a:p>
            <a:r>
              <a:rPr lang="en-GB" sz="1600" dirty="0" smtClean="0"/>
              <a:t>Systems Development Officer</a:t>
            </a:r>
          </a:p>
          <a:p>
            <a:r>
              <a:rPr lang="en-GB" sz="1600" dirty="0" smtClean="0">
                <a:hlinkClick r:id="rId3"/>
              </a:rPr>
              <a:t>dominic.kibuga@ubos.org</a:t>
            </a:r>
            <a:endParaRPr lang="en-GB" sz="1600" dirty="0" smtClean="0"/>
          </a:p>
          <a:p>
            <a:r>
              <a:rPr lang="en-GB" sz="1600" smtClean="0">
                <a:hlinkClick r:id="rId4"/>
              </a:rPr>
              <a:t>dkibuga@gmail.com</a:t>
            </a:r>
            <a:endParaRPr lang="en-GB" sz="1600" smtClean="0"/>
          </a:p>
          <a:p>
            <a:endParaRPr lang="en-US" sz="1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815324-7233-4BC2-B55F-72797B26D07C}" type="datetime4">
              <a:rPr lang="en-US"/>
              <a:pPr/>
              <a:t>June 20, 2012</a:t>
            </a:fld>
            <a:endParaRPr lang="en-US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Uganda Bureau of Statistics &lt;&gt; Plot 9 Colville Street , Kampala, Uganda&lt;&gt; Website: www.ubos.org  </a:t>
            </a:r>
          </a:p>
          <a:p>
            <a:r>
              <a:rPr lang="en-US" dirty="0"/>
              <a:t>Tel: +256(0)-41-4706000 &lt;&gt; E-mail: ubos@ubos.org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F6D62-0B70-4A24-A164-4A308AD294C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US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An introduction to the Uganda NSS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existing environment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Challenges with the existing environment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Emerging trends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Managed and coordinated by the Uganda Bureau of Statistics (UBOS) – (Uganda’s National Statistical Office)</a:t>
            </a:r>
          </a:p>
          <a:p>
            <a:r>
              <a:rPr lang="en-GB" dirty="0" smtClean="0"/>
              <a:t>The major players are government ministries, departments and agencies (MDAs)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Numerous data exchanging/</a:t>
            </a:r>
            <a:r>
              <a:rPr lang="en-GB" dirty="0" err="1" smtClean="0"/>
              <a:t>hubbing</a:t>
            </a:r>
            <a:r>
              <a:rPr lang="en-GB" dirty="0" smtClean="0"/>
              <a:t> systems at UBOS and in the NSS</a:t>
            </a:r>
          </a:p>
          <a:p>
            <a:pPr lvl="1"/>
            <a:r>
              <a:rPr lang="en-GB" dirty="0" smtClean="0"/>
              <a:t>At UBOS – </a:t>
            </a:r>
            <a:r>
              <a:rPr lang="en-GB" dirty="0" err="1" smtClean="0"/>
              <a:t>UgandaInfo</a:t>
            </a:r>
            <a:r>
              <a:rPr lang="en-GB" dirty="0" smtClean="0"/>
              <a:t>, IMIS, NADA, </a:t>
            </a:r>
            <a:r>
              <a:rPr lang="en-GB" dirty="0" err="1" smtClean="0"/>
              <a:t>CountryStat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In the NSS – EMIS, HMIS, LOGICS etc</a:t>
            </a:r>
          </a:p>
          <a:p>
            <a:r>
              <a:rPr lang="en-GB" dirty="0" smtClean="0"/>
              <a:t>A lot of data is stored as datasets in various database systems and data formats</a:t>
            </a:r>
          </a:p>
          <a:p>
            <a:r>
              <a:rPr lang="en-GB" dirty="0" smtClean="0"/>
              <a:t>Only some of the data </a:t>
            </a:r>
            <a:r>
              <a:rPr lang="en-GB" dirty="0" err="1" smtClean="0"/>
              <a:t>hubbing</a:t>
            </a:r>
            <a:r>
              <a:rPr lang="en-GB" dirty="0" smtClean="0"/>
              <a:t> systems are accessible to the various users in the NSS</a:t>
            </a:r>
          </a:p>
          <a:p>
            <a:r>
              <a:rPr lang="en-GB" dirty="0" smtClean="0"/>
              <a:t>Most of the data exchange is through </a:t>
            </a:r>
          </a:p>
          <a:p>
            <a:pPr lvl="1"/>
            <a:r>
              <a:rPr lang="en-GB" dirty="0" smtClean="0"/>
              <a:t>publications in various formats; hard copy, PDF, etc</a:t>
            </a:r>
          </a:p>
          <a:p>
            <a:pPr lvl="1"/>
            <a:r>
              <a:rPr lang="en-GB" dirty="0" smtClean="0"/>
              <a:t>formal requests made by email etc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Supervisory</a:t>
            </a:r>
          </a:p>
          <a:p>
            <a:pPr lvl="1"/>
            <a:r>
              <a:rPr lang="en-GB" dirty="0" smtClean="0"/>
              <a:t>Statistics is not given adequate priority in most MDAs</a:t>
            </a:r>
          </a:p>
          <a:p>
            <a:pPr lvl="1"/>
            <a:r>
              <a:rPr lang="en-GB" dirty="0" smtClean="0"/>
              <a:t>Inadequate funding to supervise and coordinate the NSS</a:t>
            </a:r>
          </a:p>
          <a:p>
            <a:pPr lvl="1"/>
            <a:r>
              <a:rPr lang="en-GB" dirty="0" smtClean="0"/>
              <a:t>Absence of national standards and definitions</a:t>
            </a:r>
          </a:p>
          <a:p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Duplication of data collection efforts resulting in respondent fatigue and waste of resources</a:t>
            </a:r>
          </a:p>
          <a:p>
            <a:pPr lvl="1"/>
            <a:r>
              <a:rPr lang="en-GB" dirty="0" smtClean="0"/>
              <a:t>Duplication of efforts to develop data hubs leading to waste of resources</a:t>
            </a:r>
          </a:p>
          <a:p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Inadequate access to important </a:t>
            </a:r>
            <a:r>
              <a:rPr lang="en-GB" dirty="0" smtClean="0"/>
              <a:t>statistics</a:t>
            </a:r>
          </a:p>
          <a:p>
            <a:pPr lvl="1"/>
            <a:r>
              <a:rPr lang="en-GB" dirty="0" smtClean="0"/>
              <a:t>Intermittent internet connectivity within the NSS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Launch of the Plan for National Statistical Development (PNSD)</a:t>
            </a:r>
          </a:p>
          <a:p>
            <a:pPr lvl="1"/>
            <a:r>
              <a:rPr lang="en-GB" dirty="0" smtClean="0"/>
              <a:t>Strengthening development of statistics in Uganda</a:t>
            </a:r>
          </a:p>
          <a:p>
            <a:pPr lvl="1"/>
            <a:r>
              <a:rPr lang="en-GB" dirty="0" smtClean="0"/>
              <a:t>Development and definition of standards and concepts</a:t>
            </a:r>
          </a:p>
          <a:p>
            <a:pPr lvl="1"/>
            <a:r>
              <a:rPr lang="en-GB" dirty="0" smtClean="0"/>
              <a:t>Development of the National Metadata Dictionary and Statistical Compendium</a:t>
            </a:r>
          </a:p>
          <a:p>
            <a:pPr lvl="1"/>
            <a:r>
              <a:rPr lang="en-GB" dirty="0" smtClean="0"/>
              <a:t>Review of the Statistics Act to streamline the NSS and improve UBOS’s capacity to coordinate and manage the NSS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trends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Development of the National Statistical Databank (NSDB)</a:t>
            </a:r>
          </a:p>
          <a:p>
            <a:r>
              <a:rPr lang="en-GB" dirty="0" err="1" smtClean="0"/>
              <a:t>CountryData</a:t>
            </a:r>
            <a:r>
              <a:rPr lang="en-GB" dirty="0" smtClean="0"/>
              <a:t> based on </a:t>
            </a:r>
            <a:r>
              <a:rPr lang="en-GB" dirty="0" err="1" smtClean="0"/>
              <a:t>DevInfo</a:t>
            </a:r>
            <a:r>
              <a:rPr lang="en-GB" dirty="0" smtClean="0"/>
              <a:t> </a:t>
            </a:r>
            <a:r>
              <a:rPr lang="en-GB" dirty="0" smtClean="0"/>
              <a:t>platform supported by UNSD, DFID and the </a:t>
            </a:r>
            <a:r>
              <a:rPr lang="en-GB" dirty="0" err="1" smtClean="0"/>
              <a:t>DevInfo</a:t>
            </a:r>
            <a:r>
              <a:rPr lang="en-GB" dirty="0" smtClean="0"/>
              <a:t> </a:t>
            </a:r>
            <a:r>
              <a:rPr lang="en-GB" smtClean="0"/>
              <a:t>Support Group (DSG)</a:t>
            </a:r>
            <a:endParaRPr lang="en-GB" dirty="0" smtClean="0"/>
          </a:p>
          <a:p>
            <a:pPr lvl="1"/>
            <a:r>
              <a:rPr lang="en-GB" dirty="0" smtClean="0"/>
              <a:t>In initial stages involving UBOS, Ministry of Health and Ministry of Education and Sports</a:t>
            </a:r>
          </a:p>
          <a:p>
            <a:pPr lvl="1"/>
            <a:r>
              <a:rPr lang="en-GB" dirty="0" smtClean="0"/>
              <a:t>To increase data transmission between MDAs</a:t>
            </a:r>
          </a:p>
          <a:p>
            <a:pPr lvl="1"/>
            <a:r>
              <a:rPr lang="en-GB" dirty="0" smtClean="0"/>
              <a:t>Facilitate access to data.</a:t>
            </a:r>
          </a:p>
          <a:p>
            <a:pPr lvl="1"/>
            <a:r>
              <a:rPr lang="en-GB" dirty="0" smtClean="0"/>
              <a:t>To be input based on an agreed release calendar.</a:t>
            </a:r>
          </a:p>
          <a:p>
            <a:pPr lvl="1"/>
            <a:r>
              <a:rPr lang="en-GB" dirty="0" smtClean="0"/>
              <a:t>Input will be based on </a:t>
            </a:r>
          </a:p>
          <a:p>
            <a:pPr lvl="2"/>
            <a:r>
              <a:rPr lang="en-GB" dirty="0" smtClean="0"/>
              <a:t>scripts obtaining indicators from existing systems and </a:t>
            </a:r>
          </a:p>
          <a:p>
            <a:pPr lvl="2"/>
            <a:r>
              <a:rPr lang="en-GB" dirty="0" smtClean="0"/>
              <a:t>“copy and paste” of indicators from publications</a:t>
            </a:r>
          </a:p>
          <a:p>
            <a:pPr lvl="1"/>
            <a:r>
              <a:rPr lang="en-GB" dirty="0" smtClean="0"/>
              <a:t>Will use SDMX to update the UNSD </a:t>
            </a:r>
            <a:r>
              <a:rPr lang="en-GB" dirty="0" err="1" smtClean="0"/>
              <a:t>CountryData</a:t>
            </a:r>
            <a:r>
              <a:rPr lang="en-GB" dirty="0" smtClean="0"/>
              <a:t> </a:t>
            </a:r>
            <a:r>
              <a:rPr lang="en-GB" dirty="0" smtClean="0"/>
              <a:t>platform</a:t>
            </a:r>
          </a:p>
          <a:p>
            <a:r>
              <a:rPr lang="en-GB" dirty="0" smtClean="0"/>
              <a:t>Development of the National Backbone Infrastructure (NBI) connected to fibre optic cable to connect MDAs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A0BC-E81E-4714-8E8C-DC0C6CC893F0}" type="datetime4">
              <a:rPr lang="en-US" smtClean="0"/>
              <a:pPr/>
              <a:t>June 20,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Uganda Bureau of Statistics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Plot 9 Colville Street, Kampala Uganda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Website: www.ubos.org </a:t>
            </a:r>
          </a:p>
          <a:p>
            <a:r>
              <a:rPr lang="en-US" smtClean="0"/>
              <a:t>Tel: +256(0)-41-4706000 </a:t>
            </a:r>
            <a:r>
              <a:rPr lang="en-US" smtClean="0">
                <a:cs typeface="Arial" charset="0"/>
              </a:rPr>
              <a:t>¤</a:t>
            </a:r>
            <a:r>
              <a:rPr lang="en-US" smtClean="0"/>
              <a:t> E-mail: ubos@ubos.org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76EDF-09D7-4D80-9466-C93B47D3E83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OS Basic Template">
  <a:themeElements>
    <a:clrScheme name="UBOS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BO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O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E7AE3CA819D94F96B90FA1E7B2B887" ma:contentTypeVersion="0" ma:contentTypeDescription="Create a new document." ma:contentTypeScope="" ma:versionID="75f5678234aefb2e5c5669b6e079e06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77E0D02-A00E-4E3B-B1B7-9ADDB4307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01D904D-9DE8-4D4A-8F18-0147AF38D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6FB51D-704F-4404-8E0C-D14E1F200FD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UBOS Basic Template</Template>
  <TotalTime>0</TotalTime>
  <Words>600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UBOS Basic Template</vt:lpstr>
      <vt:lpstr>REGIONAL WORKSHOP ON DATA DISSEMINATION AND COMMUNICATION 20 – 22 JUNE 2012</vt:lpstr>
      <vt:lpstr>Overview</vt:lpstr>
      <vt:lpstr>Introduction</vt:lpstr>
      <vt:lpstr>Existing environment</vt:lpstr>
      <vt:lpstr>Challenges</vt:lpstr>
      <vt:lpstr>Emerging trends</vt:lpstr>
      <vt:lpstr>Emerging trends (continued)</vt:lpstr>
      <vt:lpstr>Slide 8</vt:lpstr>
    </vt:vector>
  </TitlesOfParts>
  <Company>Technophilia International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DEVELOPMENT PROCEDURES</dc:title>
  <dc:creator>xxx</dc:creator>
  <cp:lastModifiedBy>Windows User</cp:lastModifiedBy>
  <cp:revision>40</cp:revision>
  <dcterms:created xsi:type="dcterms:W3CDTF">2012-04-17T16:59:03Z</dcterms:created>
  <dcterms:modified xsi:type="dcterms:W3CDTF">2012-06-20T14:47:25Z</dcterms:modified>
</cp:coreProperties>
</file>